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76" r:id="rId2"/>
    <p:sldId id="426" r:id="rId3"/>
    <p:sldId id="406" r:id="rId4"/>
    <p:sldId id="420" r:id="rId5"/>
    <p:sldId id="421" r:id="rId6"/>
    <p:sldId id="414" r:id="rId7"/>
    <p:sldId id="415" r:id="rId8"/>
    <p:sldId id="422" r:id="rId9"/>
    <p:sldId id="423" r:id="rId10"/>
    <p:sldId id="402" r:id="rId11"/>
    <p:sldId id="425" r:id="rId12"/>
    <p:sldId id="407" r:id="rId13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DD00"/>
    <a:srgbClr val="01632D"/>
    <a:srgbClr val="FFFAAC"/>
    <a:srgbClr val="006600"/>
    <a:srgbClr val="1B3E8B"/>
    <a:srgbClr val="244482"/>
    <a:srgbClr val="5F5D3F"/>
    <a:srgbClr val="2825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6" autoAdjust="0"/>
    <p:restoredTop sz="91197" autoAdjust="0"/>
  </p:normalViewPr>
  <p:slideViewPr>
    <p:cSldViewPr snapToGrid="0">
      <p:cViewPr varScale="1">
        <p:scale>
          <a:sx n="74" d="100"/>
          <a:sy n="74" d="100"/>
        </p:scale>
        <p:origin x="-1152" y="-96"/>
      </p:cViewPr>
      <p:guideLst>
        <p:guide orient="horz" pos="2160"/>
        <p:guide pos="32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108" y="-924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2CFC176-B3D6-4C3B-B91E-F90FC79973FF}" type="datetimeFigureOut">
              <a:rPr lang="en-US"/>
              <a:pPr>
                <a:defRPr/>
              </a:pPr>
              <a:t>6/21/2014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3F76109-829C-449A-8803-AAE4B0F71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8887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FD57EF1-0ACF-4E56-8EFB-00C8A7F1FBC6}" type="datetimeFigureOut">
              <a:rPr lang="en-US"/>
              <a:pPr>
                <a:defRPr/>
              </a:pPr>
              <a:t>6/21/2014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69" tIns="46585" rIns="93169" bIns="4658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0640F16-43B7-467A-89F4-0369D5733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4589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TH31 – Future Vision of Spent Fuel Storage – Back-End Friendly Fuel Designs and Holistic Safety Security Interface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63E4E97-344A-4483-A560-A310202B4CBC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83093CD-4FEC-4178-898A-B9FC710BC1F8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Could drop this slide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1D1C62E-D48B-49B6-84C8-C2F0191B3042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6813" y="1600200"/>
            <a:ext cx="28971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5462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33400" y="16002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501650" y="608013"/>
            <a:ext cx="8634413" cy="969962"/>
            <a:chOff x="510201" y="3505200"/>
            <a:chExt cx="8633799" cy="97021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496131" y="3505200"/>
              <a:ext cx="4647869" cy="97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100" smtClean="0">
                  <a:solidFill>
                    <a:srgbClr val="01632D"/>
                  </a:solidFill>
                  <a:latin typeface="Arial Black" pitchFamily="34" charset="0"/>
                </a:rPr>
                <a:t>Nuclear Fuels Storage &amp; Transportation Planning Project</a:t>
              </a:r>
            </a:p>
            <a:p>
              <a:pPr algn="ctr" eaLnBrk="1" hangingPunct="1">
                <a:defRPr/>
              </a:pPr>
              <a:r>
                <a:rPr lang="en-US" altLang="en-US" sz="1400" smtClean="0">
                  <a:solidFill>
                    <a:srgbClr val="01632D"/>
                  </a:solidFill>
                  <a:latin typeface="Arial Black" pitchFamily="34" charset="0"/>
                </a:rPr>
                <a:t>Office of Fuel Cycle Technologies</a:t>
              </a:r>
            </a:p>
            <a:p>
              <a:pPr algn="ctr" eaLnBrk="1" hangingPunct="1">
                <a:defRPr/>
              </a:pPr>
              <a:r>
                <a:rPr lang="en-US" altLang="en-US" sz="3200" smtClean="0">
                  <a:solidFill>
                    <a:srgbClr val="01632D"/>
                  </a:solidFill>
                  <a:latin typeface="Arial Black" pitchFamily="34" charset="0"/>
                </a:rPr>
                <a:t>Nuclear Energy</a:t>
              </a:r>
            </a:p>
          </p:txBody>
        </p:sp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01" y="3505200"/>
              <a:ext cx="3637254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570737" y="3505200"/>
              <a:ext cx="0" cy="914634"/>
            </a:xfrm>
            <a:prstGeom prst="line">
              <a:avLst/>
            </a:prstGeom>
            <a:ln w="34925">
              <a:solidFill>
                <a:srgbClr val="E9BE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077" y="2139837"/>
            <a:ext cx="2011680" cy="2011680"/>
          </a:xfrm>
          <a:prstGeom prst="ellipse">
            <a:avLst/>
          </a:prstGeom>
          <a:ln w="38100" cap="rnd">
            <a:solidFill>
              <a:srgbClr val="01632D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 descr="C:\Users\Melissa\AppData\Local\Microsoft\Windows\Temporary Internet Files\Content.Outlook\363JPFBH\Cask 1.JPG"/>
          <p:cNvPicPr preferRelativeResize="0">
            <a:picLocks noChangeArrowheads="1"/>
          </p:cNvPicPr>
          <p:nvPr userDrawn="1"/>
        </p:nvPicPr>
        <p:blipFill rotWithShape="1">
          <a:blip r:embed="rId5"/>
          <a:srcRect l="18822"/>
          <a:stretch/>
        </p:blipFill>
        <p:spPr bwMode="auto">
          <a:xfrm>
            <a:off x="5127077" y="3980597"/>
            <a:ext cx="2011680" cy="2011680"/>
          </a:xfrm>
          <a:prstGeom prst="ellipse">
            <a:avLst/>
          </a:prstGeom>
          <a:ln w="38100" cap="rnd">
            <a:solidFill>
              <a:srgbClr val="01632D"/>
            </a:solidFill>
          </a:ln>
          <a:effectLst>
            <a:outerShdw blurRad="50800" dist="38100" dir="108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 preferRelativeResize="0"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7" t="5077" r="5875" b="5176"/>
          <a:stretch/>
        </p:blipFill>
        <p:spPr>
          <a:xfrm>
            <a:off x="6441813" y="2838033"/>
            <a:ext cx="2011680" cy="2011680"/>
          </a:xfrm>
          <a:prstGeom prst="ellipse">
            <a:avLst/>
          </a:prstGeom>
          <a:ln w="38100" cap="rnd">
            <a:solidFill>
              <a:srgbClr val="01632D"/>
            </a:solidFill>
          </a:ln>
          <a:effectLst>
            <a:outerShdw blurRad="50800" dist="38100" dir="108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baseline="0">
                <a:solidFill>
                  <a:srgbClr val="01632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059240"/>
            <a:ext cx="7696200" cy="1384431"/>
          </a:xfrm>
        </p:spPr>
        <p:txBody>
          <a:bodyPr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43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5/6/14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459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5/6/14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746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5/6/14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83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5/6/14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707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5/6/14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422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5791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5/6/14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92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5/6/14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smtClean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805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E-NE LOGO (Vertital) 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7313"/>
            <a:ext cx="27432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579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81000" y="1470025"/>
            <a:ext cx="8458200" cy="0"/>
          </a:xfrm>
          <a:prstGeom prst="line">
            <a:avLst/>
          </a:prstGeom>
          <a:noFill/>
          <a:ln w="38100">
            <a:solidFill>
              <a:srgbClr val="1B5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533400" y="1524000"/>
            <a:ext cx="8458200" cy="0"/>
          </a:xfrm>
          <a:prstGeom prst="line">
            <a:avLst/>
          </a:prstGeom>
          <a:noFill/>
          <a:ln w="38100">
            <a:solidFill>
              <a:srgbClr val="E8B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9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5/6/14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532563"/>
            <a:ext cx="335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900" smtClean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  <p:pic>
        <p:nvPicPr>
          <p:cNvPr id="1033" name="Picture 2" descr="C:\Users\w4v\AppData\Local\Microsoft\Windows\Temporary Internet Files\Content.Outlook\R6UVHY7U\NFST12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8413" y="6408738"/>
            <a:ext cx="14573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1"/>
          <p:cNvSpPr txBox="1">
            <a:spLocks noChangeArrowheads="1"/>
          </p:cNvSpPr>
          <p:nvPr userDrawn="1"/>
        </p:nvSpPr>
        <p:spPr bwMode="auto">
          <a:xfrm>
            <a:off x="82550" y="6540500"/>
            <a:ext cx="3254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7F44A4-52AD-4628-96E7-AD8D26D2CBF0}" type="slidenum">
              <a:rPr lang="en-US" altLang="en-US" sz="900" smtClean="0"/>
              <a:pPr eaLnBrk="1" hangingPunct="1">
                <a:defRPr/>
              </a:pPr>
              <a:t>‹#›</a:t>
            </a:fld>
            <a:endParaRPr lang="en-US" altLang="en-US" sz="9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B5527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5425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Symbol" pitchFamily="18" charset="2"/>
        <a:buChar char="·"/>
        <a:defRPr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SzPct val="11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•"/>
        <a:defRPr sz="1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0"/>
        </a:spcBef>
        <a:spcAft>
          <a:spcPct val="20000"/>
        </a:spcAft>
        <a:buClr>
          <a:srgbClr val="1B5527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1809750"/>
            <a:ext cx="5237162" cy="4659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altLang="en-US" dirty="0" smtClean="0">
                <a:ea typeface="ＭＳ Ｐゴシック" pitchFamily="34" charset="-128"/>
              </a:rPr>
              <a:t>DOE’s Centralized Storage Design Alternatives and Security Regulations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Jeff Williams</a:t>
            </a:r>
            <a:br>
              <a:rPr lang="en-US" altLang="en-US" sz="24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600" b="0" dirty="0" smtClean="0">
                <a:solidFill>
                  <a:schemeClr val="tx1"/>
                </a:solidFill>
                <a:ea typeface="ＭＳ Ｐゴシック" pitchFamily="34" charset="-128"/>
              </a:rPr>
              <a:t>Project Director, Nuclear Fuels Storage and Transportation</a:t>
            </a:r>
            <a:br>
              <a:rPr lang="en-US" altLang="en-US" sz="16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600" b="0" dirty="0" smtClean="0">
                <a:solidFill>
                  <a:schemeClr val="tx1"/>
                </a:solidFill>
                <a:ea typeface="ＭＳ Ｐゴシック" pitchFamily="34" charset="-128"/>
              </a:rPr>
              <a:t>Office of Nuclear Energy</a:t>
            </a:r>
            <a:br>
              <a:rPr lang="en-US" altLang="en-US" sz="16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6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6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>World Institute for Nuclear Security</a:t>
            </a:r>
            <a:b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sz="1500" b="0" dirty="0" smtClean="0">
                <a:solidFill>
                  <a:schemeClr val="tx1"/>
                </a:solidFill>
                <a:ea typeface="ＭＳ Ｐゴシック" pitchFamily="34" charset="-128"/>
              </a:rPr>
              <a:t>June 10-12, 2014</a:t>
            </a:r>
            <a:endParaRPr lang="en-US" altLang="en-US" sz="16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Significant System-Wide Benefits </a:t>
            </a:r>
            <a:r>
              <a:rPr lang="en-US" altLang="en-US" dirty="0"/>
              <a:t>from Standardization</a:t>
            </a:r>
            <a:endParaRPr lang="en-US" alt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Benefits of Standardization</a:t>
            </a:r>
          </a:p>
          <a:p>
            <a:pPr lvl="1"/>
            <a:r>
              <a:rPr lang="en-US" altLang="en-US" b="1" dirty="0" smtClean="0"/>
              <a:t>Reduced system cost</a:t>
            </a:r>
            <a:r>
              <a:rPr lang="en-US" altLang="en-US" dirty="0" smtClean="0"/>
              <a:t>, mainly from avoidance of extra expenditures and operational efficiencies</a:t>
            </a:r>
          </a:p>
          <a:p>
            <a:pPr lvl="1"/>
            <a:r>
              <a:rPr lang="en-US" altLang="en-US" b="1" dirty="0" smtClean="0"/>
              <a:t>Simplified operations </a:t>
            </a:r>
            <a:r>
              <a:rPr lang="en-US" altLang="en-US" dirty="0" smtClean="0"/>
              <a:t>throughout the system</a:t>
            </a:r>
          </a:p>
          <a:p>
            <a:pPr lvl="1"/>
            <a:r>
              <a:rPr lang="en-US" altLang="en-US" b="1" dirty="0" smtClean="0"/>
              <a:t>Reduced uncertainties </a:t>
            </a:r>
            <a:r>
              <a:rPr lang="en-US" altLang="en-US" dirty="0" smtClean="0"/>
              <a:t>associated with waste acceptance and system performance</a:t>
            </a:r>
          </a:p>
          <a:p>
            <a:pPr lvl="1"/>
            <a:r>
              <a:rPr lang="en-US" altLang="en-US" b="1" dirty="0" smtClean="0"/>
              <a:t>Minimized repackaging </a:t>
            </a:r>
          </a:p>
          <a:p>
            <a:pPr lvl="1"/>
            <a:r>
              <a:rPr lang="en-US" altLang="en-US" dirty="0" smtClean="0"/>
              <a:t>Opportunities include canisters, </a:t>
            </a:r>
            <a:r>
              <a:rPr lang="en-US" altLang="en-US" dirty="0" err="1" smtClean="0"/>
              <a:t>overpacks</a:t>
            </a:r>
            <a:r>
              <a:rPr lang="en-US" altLang="en-US" dirty="0" smtClean="0"/>
              <a:t>, casks, and ancillary equipment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In the absence of known disposal requirements, legitimate questions persist about what, when, and how to standardize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	ISF Security</a:t>
            </a:r>
            <a:endParaRPr lang="en-US" sz="2800" dirty="0">
              <a:solidFill>
                <a:srgbClr val="01632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ISF is currently envisioned as a 10 CFR 72 ISFSI governed by U.S. Nuclear Regulatory Commission requirements</a:t>
            </a:r>
          </a:p>
          <a:p>
            <a:r>
              <a:rPr lang="en-US" sz="2200" dirty="0" smtClean="0"/>
              <a:t>Security regulations in 10 CFR 72 refer to a specific section of 10 CFR 73 “Physical Protection of Plants and Materials”</a:t>
            </a:r>
          </a:p>
          <a:p>
            <a:r>
              <a:rPr lang="en-US" dirty="0"/>
              <a:t>There are no particular additional requirements for ISF security based on its comparatively large scale vs. plant ISFSIs</a:t>
            </a:r>
          </a:p>
          <a:p>
            <a:r>
              <a:rPr lang="en-US" dirty="0"/>
              <a:t>DOE will base its security design and safeguard plans on best practices from existing stand-alone facilities in the U.S. (i.e., not located within the protected area of an operating reactor facility)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" y="6537325"/>
            <a:ext cx="234696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E2B685-5B3C-4EA9-A437-74F0C51D2199}" type="slidenum">
              <a:rPr lang="en-US" smtClean="0"/>
              <a:pPr>
                <a:defRPr/>
              </a:pPr>
              <a:t>11</a:t>
            </a:fld>
            <a:r>
              <a:rPr lang="en-US" dirty="0" smtClean="0"/>
              <a:t> - </a:t>
            </a:r>
            <a:fld id="{0DAD912C-FD85-4675-8B66-98B801EDC3BA}" type="datetime1">
              <a:rPr lang="en-US" smtClean="0"/>
              <a:pPr>
                <a:defRPr/>
              </a:pPr>
              <a:t>6/21/2014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World Institute for Nuclear Security, June 10-12,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696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Concluding Remarks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DOE is:</a:t>
            </a:r>
          </a:p>
          <a:p>
            <a:pPr lvl="1"/>
            <a:r>
              <a:rPr lang="en-US" altLang="en-US" dirty="0" smtClean="0"/>
              <a:t>Conducting planning, per the Administration’s Strategy, toward integration of storage as a planned part of the waste management system</a:t>
            </a:r>
          </a:p>
          <a:p>
            <a:pPr lvl="1"/>
            <a:r>
              <a:rPr lang="en-US" altLang="en-US" dirty="0" smtClean="0"/>
              <a:t>Evaluating options and trade-offs relative to utility preferences and waste management system integration</a:t>
            </a:r>
          </a:p>
          <a:p>
            <a:pPr lvl="1"/>
            <a:r>
              <a:rPr lang="en-US" altLang="en-US" dirty="0" smtClean="0"/>
              <a:t>Assessing standardization and feasibility of direct disposal of DPCs</a:t>
            </a:r>
          </a:p>
          <a:p>
            <a:pPr lvl="1"/>
            <a:r>
              <a:rPr lang="en-US" altLang="en-US" dirty="0" smtClean="0"/>
              <a:t>Assessing generic interim storage facility design alternatives</a:t>
            </a:r>
          </a:p>
          <a:p>
            <a:pPr lvl="1"/>
            <a:r>
              <a:rPr lang="en-US" dirty="0"/>
              <a:t>DOE will base its security design and safeguard plans on best practices from existing stand-alone facilities in the U.S. (i.e., not located within the protected area of an operating reactor facility)</a:t>
            </a:r>
          </a:p>
          <a:p>
            <a:pPr marL="346075" lvl="1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Full implementation of the Administration’s Strategy will require legislation</a:t>
            </a:r>
          </a:p>
          <a:p>
            <a:pPr lvl="1">
              <a:buFont typeface="Symbol" pitchFamily="18" charset="2"/>
              <a:buNone/>
            </a:pPr>
            <a:endParaRPr lang="en-US" alt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History of Commercial Power Reactors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31" r="1822" b="1211"/>
          <a:stretch/>
        </p:blipFill>
        <p:spPr bwMode="auto">
          <a:xfrm>
            <a:off x="-21591" y="1687418"/>
            <a:ext cx="7069169" cy="47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940" y="1981194"/>
            <a:ext cx="2445833" cy="4724400"/>
          </a:xfrm>
        </p:spPr>
        <p:txBody>
          <a:bodyPr/>
          <a:lstStyle/>
          <a:p>
            <a:r>
              <a:rPr lang="en-US" sz="1400" dirty="0" smtClean="0"/>
              <a:t>9 Early Prototypes</a:t>
            </a:r>
          </a:p>
          <a:p>
            <a:pPr lvl="1"/>
            <a:r>
              <a:rPr lang="en-US" sz="1200" dirty="0" smtClean="0"/>
              <a:t>No fuel on site</a:t>
            </a:r>
          </a:p>
          <a:p>
            <a:r>
              <a:rPr lang="en-US" sz="1400" dirty="0"/>
              <a:t>1 Never Operated</a:t>
            </a:r>
          </a:p>
          <a:p>
            <a:r>
              <a:rPr lang="en-US" sz="1400" dirty="0"/>
              <a:t>1 Disabled</a:t>
            </a:r>
          </a:p>
          <a:p>
            <a:pPr lvl="1"/>
            <a:r>
              <a:rPr lang="en-US" sz="1200" dirty="0"/>
              <a:t>Fuel moved to DOE</a:t>
            </a:r>
          </a:p>
          <a:p>
            <a:r>
              <a:rPr lang="en-US" sz="1400" dirty="0" smtClean="0"/>
              <a:t>1 Demonstration High Temperature Gas Reactor</a:t>
            </a:r>
          </a:p>
          <a:p>
            <a:r>
              <a:rPr lang="en-US" sz="1400" dirty="0" smtClean="0"/>
              <a:t>18 Ceased Operations</a:t>
            </a:r>
          </a:p>
          <a:p>
            <a:pPr lvl="1"/>
            <a:r>
              <a:rPr lang="en-US" sz="1200" dirty="0" smtClean="0"/>
              <a:t>Fuel on site</a:t>
            </a:r>
          </a:p>
          <a:p>
            <a:pPr lvl="1"/>
            <a:r>
              <a:rPr lang="en-US" sz="1200" dirty="0" smtClean="0"/>
              <a:t>3 reactors on sites with on going nuclear operations</a:t>
            </a:r>
          </a:p>
          <a:p>
            <a:pPr lvl="1"/>
            <a:r>
              <a:rPr lang="en-US" sz="1200" dirty="0" smtClean="0"/>
              <a:t>15 reactors on 12 sites with no other nuclear operations</a:t>
            </a:r>
          </a:p>
          <a:p>
            <a:r>
              <a:rPr lang="en-US" sz="1400" dirty="0" smtClean="0"/>
              <a:t>100 Operating Reactors</a:t>
            </a:r>
          </a:p>
          <a:p>
            <a:r>
              <a:rPr lang="en-US" sz="1400" dirty="0" smtClean="0"/>
              <a:t>6 New Units </a:t>
            </a:r>
            <a:r>
              <a:rPr lang="en-US" sz="1400" dirty="0"/>
              <a:t>U</a:t>
            </a:r>
            <a:r>
              <a:rPr lang="en-US" sz="1400" dirty="0" smtClean="0"/>
              <a:t>nder Active Construction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100264" y="1514928"/>
            <a:ext cx="739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130 Nuclear Power Plants Built for Commercial Power Generation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402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938463" y="152400"/>
            <a:ext cx="5994400" cy="1219200"/>
          </a:xfrm>
        </p:spPr>
        <p:txBody>
          <a:bodyPr/>
          <a:lstStyle/>
          <a:p>
            <a:r>
              <a:rPr lang="en-US" altLang="en-US" dirty="0" smtClean="0"/>
              <a:t>Blue Ribbon Commission on America’s Nuclear Future Reviewed the Back End of the Nuclear Cycle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49885" y="1610564"/>
            <a:ext cx="7486650" cy="4724400"/>
          </a:xfrm>
        </p:spPr>
        <p:txBody>
          <a:bodyPr/>
          <a:lstStyle/>
          <a:p>
            <a:r>
              <a:rPr lang="en-US" altLang="en-US" sz="1800" dirty="0"/>
              <a:t>Emphasized Interim Storage as Part of an Integrated </a:t>
            </a:r>
            <a:r>
              <a:rPr lang="en-US" altLang="en-US" sz="1800" dirty="0" smtClean="0"/>
              <a:t>Waste Management System</a:t>
            </a:r>
          </a:p>
          <a:p>
            <a:endParaRPr lang="en-US" altLang="en-US" sz="1800" dirty="0"/>
          </a:p>
          <a:p>
            <a:r>
              <a:rPr lang="en-US" altLang="en-US" sz="1800" dirty="0" smtClean="0"/>
              <a:t>Consolidated Storage would…</a:t>
            </a:r>
          </a:p>
          <a:p>
            <a:pPr lvl="1"/>
            <a:r>
              <a:rPr lang="en-US" altLang="en-US" sz="1400" dirty="0" smtClean="0"/>
              <a:t>Allow for the removal of ‘stranded’ spent fuel from shutdown reactor sites</a:t>
            </a:r>
          </a:p>
          <a:p>
            <a:pPr lvl="1"/>
            <a:r>
              <a:rPr lang="en-US" altLang="en-US" sz="1400" dirty="0" smtClean="0"/>
              <a:t>Enable the federal government to begin meeting waste acceptance obligations</a:t>
            </a:r>
          </a:p>
          <a:p>
            <a:pPr lvl="1"/>
            <a:r>
              <a:rPr lang="en-US" altLang="en-US" sz="1400" dirty="0" smtClean="0"/>
              <a:t>Provide flexibility to respond to lessons learned from Fukushima and other events</a:t>
            </a:r>
          </a:p>
          <a:p>
            <a:pPr lvl="1"/>
            <a:r>
              <a:rPr lang="en-US" altLang="en-US" sz="1400" dirty="0" smtClean="0"/>
              <a:t>Support the repository program</a:t>
            </a:r>
          </a:p>
          <a:p>
            <a:pPr lvl="1"/>
            <a:r>
              <a:rPr lang="en-US" altLang="en-US" sz="1400" dirty="0" smtClean="0"/>
              <a:t>Provide options for increased flexibility and efficiency in storage and </a:t>
            </a:r>
            <a:br>
              <a:rPr lang="en-US" altLang="en-US" sz="1400" dirty="0" smtClean="0"/>
            </a:br>
            <a:r>
              <a:rPr lang="en-US" altLang="en-US" sz="1400" dirty="0" smtClean="0"/>
              <a:t>future waste handling functions</a:t>
            </a:r>
          </a:p>
          <a:p>
            <a:pPr lvl="1"/>
            <a:endParaRPr lang="en-US" altLang="en-US" sz="1000" dirty="0" smtClean="0"/>
          </a:p>
          <a:p>
            <a:r>
              <a:rPr lang="en-US" altLang="en-US" sz="1800" dirty="0" smtClean="0"/>
              <a:t>The Administration agrees that interim storage should be </a:t>
            </a:r>
            <a:br>
              <a:rPr lang="en-US" altLang="en-US" sz="1800" dirty="0" smtClean="0"/>
            </a:br>
            <a:r>
              <a:rPr lang="en-US" altLang="en-US" sz="1800" dirty="0" smtClean="0"/>
              <a:t>included as a critical element in the waste management system</a:t>
            </a:r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The Administration supports a pilot interim storage facility initially focused on serving shut-down reactor sites.</a:t>
            </a:r>
          </a:p>
          <a:p>
            <a:pPr lvl="3"/>
            <a:endParaRPr lang="en-US" altLang="en-US" sz="1200" i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9702" b="3612"/>
          <a:stretch>
            <a:fillRect/>
          </a:stretch>
        </p:blipFill>
        <p:spPr bwMode="auto">
          <a:xfrm rot="846407">
            <a:off x="7577524" y="2974449"/>
            <a:ext cx="969319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1016">
            <a:off x="7546247" y="4869911"/>
            <a:ext cx="1031875" cy="1371600"/>
          </a:xfrm>
          <a:prstGeom prst="rect">
            <a:avLst/>
          </a:prstGeom>
          <a:ln>
            <a:solidFill>
              <a:srgbClr val="0033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368" y="1641590"/>
            <a:ext cx="4157245" cy="230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Box 20"/>
          <p:cNvSpPr txBox="1">
            <a:spLocks noChangeArrowheads="1"/>
          </p:cNvSpPr>
          <p:nvPr/>
        </p:nvSpPr>
        <p:spPr bwMode="auto">
          <a:xfrm>
            <a:off x="2311400" y="6091238"/>
            <a:ext cx="228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0"/>
              <a:t>Transnuclear TN-32</a:t>
            </a:r>
          </a:p>
        </p:txBody>
      </p:sp>
      <p:sp>
        <p:nvSpPr>
          <p:cNvPr id="15364" name="TextBox 18"/>
          <p:cNvSpPr txBox="1">
            <a:spLocks noChangeArrowheads="1"/>
          </p:cNvSpPr>
          <p:nvPr/>
        </p:nvSpPr>
        <p:spPr bwMode="auto">
          <a:xfrm>
            <a:off x="4519613" y="6096000"/>
            <a:ext cx="228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 b="0"/>
              <a:t>Holtec Hi-Star 100</a:t>
            </a:r>
          </a:p>
        </p:txBody>
      </p:sp>
      <p:sp>
        <p:nvSpPr>
          <p:cNvPr id="15365" name="Title 1"/>
          <p:cNvSpPr>
            <a:spLocks noGrp="1"/>
          </p:cNvSpPr>
          <p:nvPr>
            <p:ph type="title"/>
          </p:nvPr>
        </p:nvSpPr>
        <p:spPr>
          <a:xfrm>
            <a:off x="3621024" y="241402"/>
            <a:ext cx="4140403" cy="990498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1632D"/>
                </a:solidFill>
              </a:rPr>
              <a:t>Dry Storage Inventory</a:t>
            </a:r>
            <a:endParaRPr lang="en-US" altLang="en-US" dirty="0" smtClean="0"/>
          </a:p>
        </p:txBody>
      </p:sp>
      <p:pic>
        <p:nvPicPr>
          <p:cNvPr id="1536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9613" y="4611688"/>
            <a:ext cx="1892300" cy="141763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7" name="Picture 22" descr="IMG_3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2638" y="1609725"/>
            <a:ext cx="1892300" cy="141922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2638" y="3098800"/>
            <a:ext cx="1887537" cy="1417638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9" name="Picture 21" descr="24_casks[1]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3" r="9663" b="-66"/>
          <a:stretch>
            <a:fillRect/>
          </a:stretch>
        </p:blipFill>
        <p:spPr bwMode="auto">
          <a:xfrm>
            <a:off x="2332038" y="4611688"/>
            <a:ext cx="1892300" cy="14176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60"/>
          <a:stretch>
            <a:fillRect/>
          </a:stretch>
        </p:blipFill>
        <p:spPr bwMode="auto">
          <a:xfrm>
            <a:off x="7132638" y="4606925"/>
            <a:ext cx="1892300" cy="1417638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/>
          <p:cNvSpPr/>
          <p:nvPr/>
        </p:nvSpPr>
        <p:spPr>
          <a:xfrm>
            <a:off x="6864350" y="2055813"/>
            <a:ext cx="268288" cy="3260725"/>
          </a:xfrm>
          <a:prstGeom prst="leftBrace">
            <a:avLst>
              <a:gd name="adj1" fmla="val 8333"/>
              <a:gd name="adj2" fmla="val 3098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379" name="TextBox 3"/>
          <p:cNvSpPr txBox="1">
            <a:spLocks noChangeArrowheads="1"/>
          </p:cNvSpPr>
          <p:nvPr/>
        </p:nvSpPr>
        <p:spPr bwMode="auto">
          <a:xfrm>
            <a:off x="91733" y="4044950"/>
            <a:ext cx="2073567" cy="2062103"/>
          </a:xfrm>
          <a:prstGeom prst="rect">
            <a:avLst/>
          </a:prstGeom>
          <a:noFill/>
          <a:ln w="9525">
            <a:solidFill>
              <a:srgbClr val="0163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en-US" altLang="en-US" sz="1600" b="0" i="1" dirty="0"/>
              <a:t>Majority </a:t>
            </a:r>
            <a:r>
              <a:rPr lang="en-US" altLang="en-US" sz="1600" b="0" i="1" dirty="0" smtClean="0"/>
              <a:t>is in </a:t>
            </a:r>
            <a:r>
              <a:rPr lang="en-US" altLang="en-US" sz="1600" b="0" i="1" dirty="0"/>
              <a:t>Large Welded Canisters </a:t>
            </a:r>
            <a:endParaRPr lang="en-US" altLang="en-US" sz="1600" b="0" i="1" dirty="0" smtClean="0"/>
          </a:p>
          <a:p>
            <a:pPr eaLnBrk="1" hangingPunct="1"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en-US" altLang="en-US" sz="1600" b="0" i="1" dirty="0" smtClean="0"/>
              <a:t>Current dry storage </a:t>
            </a:r>
            <a:r>
              <a:rPr lang="en-US" altLang="en-US" sz="1600" b="0" i="1" dirty="0"/>
              <a:t>inventory is </a:t>
            </a:r>
            <a:r>
              <a:rPr lang="en-US" altLang="en-US" sz="1600" b="0" i="1" dirty="0" smtClean="0"/>
              <a:t>diverse</a:t>
            </a:r>
            <a:endParaRPr lang="en-US" altLang="en-US" sz="1600" b="0" i="1" dirty="0"/>
          </a:p>
          <a:p>
            <a:pPr eaLnBrk="1" hangingPunct="1"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en-US" altLang="en-US" sz="1600" b="0" i="1" dirty="0"/>
              <a:t>Trend toward higher capacities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189249" y="3777335"/>
            <a:ext cx="178785" cy="1731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54244" y="3743697"/>
            <a:ext cx="667438" cy="206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021873" y="1873411"/>
            <a:ext cx="926142" cy="44605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885031" y="2787932"/>
            <a:ext cx="19788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i="0" dirty="0" err="1" smtClean="0"/>
              <a:t>Transnuclear</a:t>
            </a:r>
            <a:r>
              <a:rPr lang="en-US" sz="1600" i="0" dirty="0" smtClean="0"/>
              <a:t> (34%)</a:t>
            </a:r>
          </a:p>
          <a:p>
            <a:pPr algn="r"/>
            <a:r>
              <a:rPr lang="en-US" sz="1600" i="0" dirty="0" smtClean="0"/>
              <a:t>Holtec (41%)</a:t>
            </a:r>
          </a:p>
          <a:p>
            <a:pPr algn="r"/>
            <a:r>
              <a:rPr lang="en-US" sz="1600" i="0" dirty="0" smtClean="0"/>
              <a:t>NAC (10%)</a:t>
            </a:r>
            <a:endParaRPr lang="en-US" sz="1600" i="0" dirty="0"/>
          </a:p>
        </p:txBody>
      </p:sp>
      <p:sp>
        <p:nvSpPr>
          <p:cNvPr id="26" name="TextBox 6"/>
          <p:cNvSpPr txBox="1"/>
          <p:nvPr/>
        </p:nvSpPr>
        <p:spPr>
          <a:xfrm>
            <a:off x="4851368" y="1660851"/>
            <a:ext cx="21060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1,655 Welded </a:t>
            </a:r>
            <a:r>
              <a:rPr lang="en-US" sz="1400" dirty="0"/>
              <a:t>Metal </a:t>
            </a:r>
            <a:r>
              <a:rPr lang="en-US" sz="1400" dirty="0" smtClean="0"/>
              <a:t>Canisters In </a:t>
            </a:r>
            <a:r>
              <a:rPr lang="en-US" sz="1400" dirty="0"/>
              <a:t>Vented </a:t>
            </a:r>
            <a:r>
              <a:rPr lang="en-US" sz="1400" dirty="0" smtClean="0"/>
              <a:t>Concrete</a:t>
            </a:r>
            <a:r>
              <a:rPr lang="en-US" sz="1400" baseline="0" dirty="0" smtClean="0"/>
              <a:t> </a:t>
            </a:r>
            <a:r>
              <a:rPr lang="en-US" sz="1400" baseline="0" dirty="0" err="1"/>
              <a:t>Overpacks</a:t>
            </a:r>
            <a:endParaRPr lang="en-US" sz="1400" dirty="0"/>
          </a:p>
          <a:p>
            <a:r>
              <a:rPr lang="en-US" sz="1400" dirty="0" smtClean="0"/>
              <a:t>65,102 Assemblies,</a:t>
            </a:r>
            <a:r>
              <a:rPr lang="en-US" sz="1400" baseline="0" dirty="0" smtClean="0"/>
              <a:t> </a:t>
            </a:r>
          </a:p>
          <a:p>
            <a:r>
              <a:rPr lang="en-US" sz="1400" baseline="0" dirty="0" smtClean="0"/>
              <a:t>87.5% </a:t>
            </a:r>
            <a:r>
              <a:rPr lang="en-US" sz="1400" baseline="0" dirty="0"/>
              <a:t>of Dry</a:t>
            </a:r>
            <a:endParaRPr lang="en-US" sz="1400" dirty="0"/>
          </a:p>
        </p:txBody>
      </p:sp>
      <p:sp>
        <p:nvSpPr>
          <p:cNvPr id="27" name="TextBox 6"/>
          <p:cNvSpPr txBox="1"/>
          <p:nvPr/>
        </p:nvSpPr>
        <p:spPr>
          <a:xfrm>
            <a:off x="2133939" y="3911142"/>
            <a:ext cx="2287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183 Bare </a:t>
            </a:r>
            <a:r>
              <a:rPr lang="en-US" sz="1400" dirty="0"/>
              <a:t>Fuel </a:t>
            </a:r>
            <a:r>
              <a:rPr lang="en-US" sz="1400" dirty="0" smtClean="0"/>
              <a:t>Casks</a:t>
            </a:r>
            <a:endParaRPr lang="en-US" sz="1400" dirty="0"/>
          </a:p>
          <a:p>
            <a:r>
              <a:rPr lang="en-US" sz="1400" dirty="0"/>
              <a:t>8</a:t>
            </a:r>
            <a:r>
              <a:rPr lang="en-US" sz="1400" dirty="0" smtClean="0"/>
              <a:t>,406 Assemblies,</a:t>
            </a:r>
            <a:r>
              <a:rPr lang="en-US" sz="1400" baseline="0" dirty="0" smtClean="0"/>
              <a:t> 11.3% </a:t>
            </a:r>
            <a:r>
              <a:rPr lang="en-US" sz="1400" baseline="0" dirty="0"/>
              <a:t>of Dry</a:t>
            </a:r>
            <a:endParaRPr lang="en-US" sz="1400" dirty="0"/>
          </a:p>
        </p:txBody>
      </p:sp>
      <p:sp>
        <p:nvSpPr>
          <p:cNvPr id="28" name="TextBox 6"/>
          <p:cNvSpPr txBox="1"/>
          <p:nvPr/>
        </p:nvSpPr>
        <p:spPr>
          <a:xfrm>
            <a:off x="4421681" y="3720974"/>
            <a:ext cx="25357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12 Welded </a:t>
            </a:r>
            <a:r>
              <a:rPr lang="en-US" sz="1400" dirty="0"/>
              <a:t>Metal Canisters</a:t>
            </a:r>
          </a:p>
          <a:p>
            <a:r>
              <a:rPr lang="en-US" sz="1400" dirty="0"/>
              <a:t>in Transport </a:t>
            </a:r>
            <a:r>
              <a:rPr lang="en-US" sz="1400" dirty="0" err="1"/>
              <a:t>Overpacks</a:t>
            </a:r>
            <a:endParaRPr lang="en-US" sz="1400" dirty="0"/>
          </a:p>
          <a:p>
            <a:r>
              <a:rPr lang="en-US" sz="1400" dirty="0" smtClean="0"/>
              <a:t>866 Assemblies,</a:t>
            </a:r>
            <a:r>
              <a:rPr lang="en-US" sz="1400" baseline="0" dirty="0" smtClean="0"/>
              <a:t> 1.2% </a:t>
            </a:r>
            <a:r>
              <a:rPr lang="en-US" sz="1400" baseline="0" dirty="0"/>
              <a:t>of Dry</a:t>
            </a:r>
            <a:endParaRPr lang="en-US" sz="1400" dirty="0"/>
          </a:p>
        </p:txBody>
      </p:sp>
      <p:sp>
        <p:nvSpPr>
          <p:cNvPr id="21" name="Footer Placeholder 2"/>
          <p:cNvSpPr txBox="1">
            <a:spLocks/>
          </p:cNvSpPr>
          <p:nvPr/>
        </p:nvSpPr>
        <p:spPr bwMode="auto">
          <a:xfrm>
            <a:off x="2973659" y="6481339"/>
            <a:ext cx="335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52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99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93" y="2627173"/>
            <a:ext cx="3423510" cy="210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02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495" y="2030302"/>
            <a:ext cx="4180505" cy="251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5973763" cy="1219200"/>
          </a:xfrm>
        </p:spPr>
        <p:txBody>
          <a:bodyPr/>
          <a:lstStyle/>
          <a:p>
            <a:r>
              <a:rPr lang="en-US" altLang="en-US" smtClean="0"/>
              <a:t>Shutdown Reactor Sites are Increasing in Number and Use Several Different Storage Designs</a:t>
            </a:r>
          </a:p>
        </p:txBody>
      </p:sp>
      <p:pic>
        <p:nvPicPr>
          <p:cNvPr id="19464" name="Picture 4" descr="HUMBOLD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7913" y="4584700"/>
            <a:ext cx="1992312" cy="141605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12925" y="5984875"/>
            <a:ext cx="24288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 defTabSz="914400">
              <a:defRPr/>
            </a:pPr>
            <a:r>
              <a:rPr lang="en-US" sz="1400" kern="0" dirty="0">
                <a:ea typeface="ＭＳ Ｐゴシック" charset="-128"/>
                <a:cs typeface="ＭＳ Ｐゴシック" charset="-128"/>
              </a:rPr>
              <a:t>Humboldt Bay, </a:t>
            </a:r>
            <a:r>
              <a:rPr lang="en-US" sz="1400" kern="0" dirty="0" err="1">
                <a:ea typeface="ＭＳ Ｐゴシック" charset="-128"/>
                <a:cs typeface="ＭＳ Ｐゴシック" charset="-128"/>
              </a:rPr>
              <a:t>Holtec</a:t>
            </a:r>
            <a:r>
              <a:rPr lang="en-US" sz="1400" kern="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lvl="1" defTabSz="914400">
              <a:defRPr/>
            </a:pPr>
            <a:r>
              <a:rPr lang="en-US" sz="1400" kern="0" dirty="0">
                <a:ea typeface="ＭＳ Ｐゴシック" charset="-128"/>
                <a:cs typeface="ＭＳ Ｐゴシック" charset="-128"/>
              </a:rPr>
              <a:t>below grade</a:t>
            </a:r>
          </a:p>
        </p:txBody>
      </p:sp>
      <p:pic>
        <p:nvPicPr>
          <p:cNvPr id="1946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7713" y="4584700"/>
            <a:ext cx="1854200" cy="141605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721475" y="5984875"/>
            <a:ext cx="2270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 defTabSz="914400">
              <a:defRPr/>
            </a:pPr>
            <a:r>
              <a:rPr lang="en-US" sz="1400" kern="0" dirty="0">
                <a:ea typeface="ＭＳ Ｐゴシック" charset="-128"/>
                <a:cs typeface="ＭＳ Ｐゴシック" charset="-128"/>
              </a:rPr>
              <a:t>Maine Yankee, NAC</a:t>
            </a:r>
          </a:p>
          <a:p>
            <a:pPr lvl="1" defTabSz="914400">
              <a:defRPr/>
            </a:pPr>
            <a:r>
              <a:rPr lang="en-US" sz="1400" kern="0" dirty="0">
                <a:ea typeface="ＭＳ Ｐゴシック" charset="-128"/>
                <a:cs typeface="ＭＳ Ｐゴシック" charset="-128"/>
              </a:rPr>
              <a:t>vertical</a:t>
            </a:r>
          </a:p>
        </p:txBody>
      </p:sp>
      <p:pic>
        <p:nvPicPr>
          <p:cNvPr id="1946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063" y="4584700"/>
            <a:ext cx="2319337" cy="141605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32313" y="5999163"/>
            <a:ext cx="20605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 defTabSz="914400">
              <a:defRPr/>
            </a:pPr>
            <a:r>
              <a:rPr lang="en-US" sz="1400" kern="0" dirty="0">
                <a:ea typeface="ＭＳ Ｐゴシック" charset="-128"/>
                <a:cs typeface="ＭＳ Ｐゴシック" charset="-128"/>
              </a:rPr>
              <a:t>Rancho </a:t>
            </a:r>
            <a:r>
              <a:rPr lang="en-US" sz="1400" kern="0" dirty="0" err="1">
                <a:ea typeface="ＭＳ Ｐゴシック" charset="-128"/>
                <a:cs typeface="ＭＳ Ｐゴシック" charset="-128"/>
              </a:rPr>
              <a:t>Seco</a:t>
            </a:r>
            <a:r>
              <a:rPr lang="en-US" sz="1400" kern="0" dirty="0">
                <a:ea typeface="ＭＳ Ｐゴシック" charset="-128"/>
                <a:cs typeface="ＭＳ Ｐゴシック" charset="-128"/>
              </a:rPr>
              <a:t>, TN</a:t>
            </a:r>
          </a:p>
          <a:p>
            <a:pPr lvl="1" defTabSz="914400">
              <a:defRPr/>
            </a:pPr>
            <a:r>
              <a:rPr lang="en-US" sz="1400" kern="0" dirty="0">
                <a:ea typeface="ＭＳ Ｐゴシック" charset="-128"/>
                <a:cs typeface="ＭＳ Ｐゴシック" charset="-128"/>
              </a:rPr>
              <a:t>horizontal</a:t>
            </a:r>
          </a:p>
        </p:txBody>
      </p:sp>
      <p:pic>
        <p:nvPicPr>
          <p:cNvPr id="19472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28" y="4627562"/>
            <a:ext cx="2167685" cy="147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NEI Used Fuel Management Conference, May 6-8, 2014</a:t>
            </a:r>
            <a:endParaRPr lang="en-US" dirty="0"/>
          </a:p>
        </p:txBody>
      </p:sp>
      <p:sp>
        <p:nvSpPr>
          <p:cNvPr id="19474" name="TextBox 21"/>
          <p:cNvSpPr txBox="1">
            <a:spLocks noChangeArrowheads="1"/>
          </p:cNvSpPr>
          <p:nvPr/>
        </p:nvSpPr>
        <p:spPr bwMode="auto">
          <a:xfrm>
            <a:off x="2351088" y="6559550"/>
            <a:ext cx="4338637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01632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rgbClr val="1B5527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200" b="0" i="1" dirty="0" smtClean="0"/>
              <a:t>Excludes shutdown reactors at operating sites</a:t>
            </a:r>
            <a:endParaRPr lang="en-US" altLang="en-US" sz="1200" b="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988527" y="1574420"/>
            <a:ext cx="2576164" cy="2658835"/>
            <a:chOff x="2988527" y="1574420"/>
            <a:chExt cx="2576164" cy="2658835"/>
          </a:xfrm>
        </p:grpSpPr>
        <p:pic>
          <p:nvPicPr>
            <p:cNvPr id="19504" name="Picture 48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172" t="11040" r="26076"/>
            <a:stretch/>
          </p:blipFill>
          <p:spPr bwMode="auto">
            <a:xfrm>
              <a:off x="3027363" y="1574420"/>
              <a:ext cx="2451604" cy="265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988527" y="2911271"/>
              <a:ext cx="427558" cy="270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37133" y="3039108"/>
              <a:ext cx="427558" cy="270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V="1">
            <a:off x="5010150" y="2326888"/>
            <a:ext cx="944601" cy="402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624254" y="2859566"/>
            <a:ext cx="791831" cy="627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59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9875" y="1327150"/>
            <a:ext cx="8604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defRPr/>
            </a:pPr>
            <a:endParaRPr lang="en-US" sz="1600" kern="0" dirty="0" smtClean="0">
              <a:ea typeface="ＭＳ Ｐゴシック" charset="-128"/>
              <a:cs typeface="ＭＳ Ｐゴシック" charset="-128"/>
            </a:endParaRPr>
          </a:p>
          <a:p>
            <a:pPr lvl="1" defTabSz="914400">
              <a:defRPr/>
            </a:pPr>
            <a:endParaRPr lang="en-US" sz="1600" kern="0" dirty="0" smtClean="0">
              <a:ea typeface="ＭＳ Ｐゴシック" charset="-128"/>
              <a:cs typeface="ＭＳ Ｐゴシック" charset="-128"/>
            </a:endParaRPr>
          </a:p>
          <a:p>
            <a:pPr lvl="2" defTabSz="914400">
              <a:defRPr/>
            </a:pPr>
            <a:endParaRPr lang="en-US" sz="1400" kern="0" dirty="0" smtClean="0">
              <a:ea typeface="ＭＳ Ｐゴシック" charset="-128"/>
              <a:cs typeface="ＭＳ Ｐゴシック" charset="-128"/>
            </a:endParaRPr>
          </a:p>
          <a:p>
            <a:pPr lvl="1" defTabSz="914400"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Transport fuel dual purpose canisters (DPC) in associated transportation </a:t>
            </a:r>
            <a:r>
              <a:rPr lang="en-US" sz="1600" kern="0" dirty="0" err="1" smtClean="0">
                <a:ea typeface="ＭＳ Ｐゴシック" charset="-128"/>
                <a:cs typeface="ＭＳ Ｐゴシック" charset="-128"/>
              </a:rPr>
              <a:t>overpacks</a:t>
            </a:r>
            <a:endParaRPr lang="en-US" sz="1600" kern="0" dirty="0" smtClean="0">
              <a:ea typeface="ＭＳ Ｐゴシック" charset="-128"/>
              <a:cs typeface="ＭＳ Ｐゴシック" charset="-128"/>
            </a:endParaRPr>
          </a:p>
          <a:p>
            <a:pPr lvl="1" defTabSz="914400"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Transfer the DPC to a new storage overpack associated with each DPC</a:t>
            </a:r>
          </a:p>
          <a:p>
            <a:pPr lvl="1"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9 stranded sites use 13 canister designs, 8 storage, and 7 transport overpack </a:t>
            </a:r>
            <a:r>
              <a:rPr lang="en-US" sz="1600" kern="0" dirty="0">
                <a:ea typeface="ＭＳ Ｐゴシック" charset="-128"/>
                <a:cs typeface="ＭＳ Ｐゴシック" charset="-128"/>
              </a:rPr>
              <a:t>designs </a:t>
            </a:r>
            <a:endParaRPr lang="en-US" sz="1600" kern="0" dirty="0" smtClean="0">
              <a:ea typeface="ＭＳ Ｐゴシック" charset="-128"/>
              <a:cs typeface="ＭＳ Ｐゴシック" charset="-128"/>
            </a:endParaRPr>
          </a:p>
          <a:p>
            <a:pPr lvl="2">
              <a:defRPr/>
            </a:pPr>
            <a:r>
              <a:rPr lang="en-US" sz="1400" kern="0" dirty="0" smtClean="0">
                <a:ea typeface="ＭＳ Ｐゴシック" charset="-128"/>
                <a:cs typeface="ＭＳ Ｐゴシック" charset="-128"/>
              </a:rPr>
              <a:t>Transition </a:t>
            </a:r>
            <a:r>
              <a:rPr lang="en-US" sz="1400" kern="0" dirty="0">
                <a:ea typeface="ＭＳ Ｐゴシック" charset="-128"/>
                <a:cs typeface="ＭＳ Ｐゴシック" charset="-128"/>
              </a:rPr>
              <a:t>from 10CFR72 to 10CFR71 to 10CFR72</a:t>
            </a:r>
          </a:p>
          <a:p>
            <a:pPr lvl="2">
              <a:defRPr/>
            </a:pPr>
            <a:r>
              <a:rPr lang="en-US" sz="1400" kern="0" dirty="0" smtClean="0">
                <a:ea typeface="ＭＳ Ｐゴシック" charset="-128"/>
                <a:cs typeface="ＭＳ Ｐゴシック" charset="-128"/>
              </a:rPr>
              <a:t>Aging Management Plans expected 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Pilot Storage Facility –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81150"/>
            <a:ext cx="8932862" cy="7096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/>
              <a:t>5,000 to 10,000 MT capacity with a receipt rate of 1,500 MT/y</a:t>
            </a:r>
          </a:p>
          <a:p>
            <a:pPr lvl="1">
              <a:defRPr/>
            </a:pPr>
            <a:r>
              <a:rPr lang="en-US" sz="1600" dirty="0"/>
              <a:t>Accept dry storage containers from </a:t>
            </a:r>
            <a:r>
              <a:rPr lang="en-US" sz="1600" dirty="0" smtClean="0"/>
              <a:t>initially “</a:t>
            </a:r>
            <a:r>
              <a:rPr lang="en-US" sz="1600" dirty="0"/>
              <a:t>stranded” </a:t>
            </a:r>
            <a:r>
              <a:rPr lang="en-US" sz="1600" dirty="0" smtClean="0"/>
              <a:t>sites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60350" y="3276600"/>
            <a:ext cx="52990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685800" lvl="2" indent="0" defTabSz="914400">
              <a:buFont typeface="Arial" pitchFamily="34" charset="0"/>
              <a:buNone/>
              <a:defRPr/>
            </a:pPr>
            <a:endParaRPr lang="en-US" sz="1400" kern="0" dirty="0" smtClean="0">
              <a:ea typeface="ＭＳ Ｐゴシック" charset="-128"/>
              <a:cs typeface="ＭＳ Ｐゴシック" charset="-128"/>
            </a:endParaRPr>
          </a:p>
          <a:p>
            <a:pPr defTabSz="914400">
              <a:defRPr/>
            </a:pPr>
            <a:r>
              <a:rPr lang="en-US" sz="1800" kern="0" dirty="0" smtClean="0"/>
              <a:t>Fully developed facilities will include:	</a:t>
            </a:r>
          </a:p>
          <a:p>
            <a:pPr lvl="1" indent="-249238" defTabSz="914400"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Rail yard and associated maintenance equipment</a:t>
            </a:r>
          </a:p>
          <a:p>
            <a:pPr lvl="1" indent="-249238" defTabSz="914400"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Cask-handling building for transfer of the DPC from transportation to storage overpacks</a:t>
            </a:r>
          </a:p>
          <a:p>
            <a:pPr lvl="1" indent="-249238" defTabSz="914400"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Storage pads with multiple vertical and horizontal storage overpack designs</a:t>
            </a:r>
          </a:p>
          <a:p>
            <a:pPr lvl="1" indent="-249238" defTabSz="914400"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Security facilities</a:t>
            </a:r>
          </a:p>
          <a:p>
            <a:pPr lvl="1" indent="-249238" defTabSz="914400"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Infrastructure and balance of plant facilities</a:t>
            </a:r>
          </a:p>
          <a:p>
            <a:pPr lvl="1" defTabSz="914400">
              <a:defRPr/>
            </a:pPr>
            <a:endParaRPr lang="en-US" kern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4474" y="3955312"/>
            <a:ext cx="167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151" y="3357265"/>
            <a:ext cx="4180505" cy="251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133675" y="292607"/>
            <a:ext cx="5293435" cy="1130197"/>
          </a:xfrm>
        </p:spPr>
        <p:txBody>
          <a:bodyPr/>
          <a:lstStyle/>
          <a:p>
            <a:r>
              <a:rPr lang="en-US" altLang="en-US" dirty="0" smtClean="0"/>
              <a:t>Pilot Alternative Designs</a:t>
            </a:r>
            <a:br>
              <a:rPr lang="en-US" altLang="en-US" dirty="0" smtClean="0"/>
            </a:br>
            <a:r>
              <a:rPr lang="en-US" altLang="en-US" sz="2000" dirty="0" smtClean="0"/>
              <a:t>(Flexible, Adaptable, and Expandable)</a:t>
            </a:r>
          </a:p>
        </p:txBody>
      </p:sp>
      <p:sp>
        <p:nvSpPr>
          <p:cNvPr id="3" name="Content Placeholder 10"/>
          <p:cNvSpPr txBox="1">
            <a:spLocks/>
          </p:cNvSpPr>
          <p:nvPr/>
        </p:nvSpPr>
        <p:spPr>
          <a:xfrm>
            <a:off x="265113" y="1530350"/>
            <a:ext cx="8686800" cy="4492625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defRPr/>
            </a:pPr>
            <a:r>
              <a:rPr lang="en-US" sz="1800" kern="0" dirty="0" smtClean="0"/>
              <a:t>Dry Storage Alternatives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Vented concrete at grade in horizontal and vertical </a:t>
            </a:r>
          </a:p>
          <a:p>
            <a:pPr marL="346075" lvl="1" indent="0" defTabSz="914400" eaLnBrk="1" hangingPunct="1">
              <a:buNone/>
              <a:defRPr/>
            </a:pPr>
            <a:r>
              <a:rPr lang="en-US" sz="1500" kern="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    vendor specific systems currently in use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Vaults for dry canisters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Universal storage overpacks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Universal underground systems</a:t>
            </a:r>
          </a:p>
          <a:p>
            <a:pPr defTabSz="914400" eaLnBrk="1" hangingPunct="1">
              <a:defRPr/>
            </a:pPr>
            <a:r>
              <a:rPr lang="en-US" sz="1800" kern="0" dirty="0" smtClean="0"/>
              <a:t>Required Support Systems/Facilities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Cask-handling facility</a:t>
            </a:r>
          </a:p>
          <a:p>
            <a:pPr lvl="2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large shielded cell vs. transfer cask may offer time in motion and ALARA advantages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Storage overpack fabrication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Rail and cask maintenance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Security systems, infrastructure, and balance of plant</a:t>
            </a:r>
          </a:p>
          <a:p>
            <a:pPr defTabSz="914400" eaLnBrk="1" hangingPunct="1">
              <a:defRPr/>
            </a:pPr>
            <a:r>
              <a:rPr lang="en-US" sz="1800" kern="0" dirty="0" smtClean="0"/>
              <a:t>Potential Co-located Systems (may or may not be deployed with Pilot)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Laboratory for supporting long-term storage and developing repackaging techniques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Fuel remediation capability for damaged or failed fuel </a:t>
            </a:r>
          </a:p>
          <a:p>
            <a:pPr lvl="1" defTabSz="914400" eaLnBrk="1" hangingPunct="1">
              <a:defRPr/>
            </a:pP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Related </a:t>
            </a:r>
            <a:r>
              <a:rPr lang="en-US" sz="1500" kern="0" dirty="0">
                <a:ea typeface="ＭＳ Ｐゴシック" charset="-128"/>
                <a:cs typeface="ＭＳ Ｐゴシック" charset="-128"/>
              </a:rPr>
              <a:t>m</a:t>
            </a:r>
            <a:r>
              <a:rPr lang="en-US" sz="1500" kern="0" dirty="0" smtClean="0">
                <a:ea typeface="ＭＳ Ｐゴシック" charset="-128"/>
                <a:cs typeface="ＭＳ Ｐゴシック" charset="-128"/>
              </a:rPr>
              <a:t>anufacturing facilities</a:t>
            </a:r>
          </a:p>
          <a:p>
            <a:pPr lvl="1" defTabSz="914400" eaLnBrk="1" hangingPunct="1">
              <a:defRPr/>
            </a:pPr>
            <a:endParaRPr lang="en-US" kern="0" dirty="0" smtClean="0">
              <a:ea typeface="ＭＳ Ｐゴシック" charset="-128"/>
              <a:cs typeface="ＭＳ Ｐゴシック" charset="-128"/>
            </a:endParaRPr>
          </a:p>
          <a:p>
            <a:pPr lvl="1" defTabSz="914400" eaLnBrk="1" hangingPunct="1">
              <a:defRPr/>
            </a:pPr>
            <a:endParaRPr lang="en-US" kern="0" dirty="0" smtClean="0">
              <a:ea typeface="ＭＳ Ｐゴシック" charset="-128"/>
              <a:cs typeface="ＭＳ Ｐゴシック" charset="-128"/>
            </a:endParaRPr>
          </a:p>
          <a:p>
            <a:pPr lvl="1" defTabSz="914400" eaLnBrk="1" hangingPunct="1">
              <a:defRPr/>
            </a:pPr>
            <a:endParaRPr lang="en-US" kern="0" dirty="0" smtClean="0">
              <a:ea typeface="ＭＳ Ｐゴシック" charset="-128"/>
              <a:cs typeface="ＭＳ Ｐゴシック" charset="-128"/>
            </a:endParaRPr>
          </a:p>
          <a:p>
            <a:pPr lvl="1" defTabSz="914400" eaLnBrk="1" hangingPunct="1">
              <a:defRPr/>
            </a:pPr>
            <a:endParaRPr lang="en-US" kern="0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508" name="Picture 4" descr="HUMBOL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095" y="1606550"/>
            <a:ext cx="2490788" cy="1771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64125" y="3378200"/>
            <a:ext cx="35417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 defTabSz="914400">
              <a:defRPr/>
            </a:pPr>
            <a:r>
              <a:rPr lang="en-US" sz="1400" kern="0" dirty="0">
                <a:ea typeface="ＭＳ Ｐゴシック" charset="-128"/>
                <a:cs typeface="ＭＳ Ｐゴシック" charset="-128"/>
              </a:rPr>
              <a:t>Humboldt Bay Underground Storage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7718" y="1605280"/>
            <a:ext cx="3657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ISF - Inventory and Concept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76568" y="2162362"/>
            <a:ext cx="805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Pool</a:t>
            </a:r>
          </a:p>
          <a:p>
            <a:pPr algn="ctr"/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44,000 MT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638846" y="2324466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      Dry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48,200 MT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85702" y="3216750"/>
            <a:ext cx="2635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defTabSz="914400"/>
            <a:r>
              <a:rPr lang="en-US" sz="1400" kern="0" dirty="0" smtClean="0"/>
              <a:t>2024 Projected Inventory</a:t>
            </a:r>
            <a:endParaRPr lang="en-US" sz="1400" kern="0" dirty="0"/>
          </a:p>
        </p:txBody>
      </p:sp>
      <p:sp>
        <p:nvSpPr>
          <p:cNvPr id="16" name="Rectangle 15"/>
          <p:cNvSpPr/>
          <p:nvPr/>
        </p:nvSpPr>
        <p:spPr>
          <a:xfrm>
            <a:off x="6357476" y="1749287"/>
            <a:ext cx="2752727" cy="1927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Content Placeholder 10"/>
          <p:cNvSpPr txBox="1">
            <a:spLocks/>
          </p:cNvSpPr>
          <p:nvPr/>
        </p:nvSpPr>
        <p:spPr>
          <a:xfrm>
            <a:off x="272490" y="1645962"/>
            <a:ext cx="5972908" cy="3171365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/>
            <a:r>
              <a:rPr lang="en-US" sz="1800" i="0" kern="0" dirty="0" smtClean="0"/>
              <a:t>DOE </a:t>
            </a:r>
            <a:r>
              <a:rPr lang="en-US" sz="1800" kern="0" dirty="0" smtClean="0"/>
              <a:t>Strategy</a:t>
            </a:r>
            <a:r>
              <a:rPr lang="en-US" sz="1800" i="0" kern="0" dirty="0" smtClean="0"/>
              <a:t> document </a:t>
            </a:r>
            <a:r>
              <a:rPr lang="en-US" sz="1800" i="0" kern="0" dirty="0"/>
              <a:t>p</a:t>
            </a:r>
            <a:r>
              <a:rPr lang="en-US" sz="1800" i="0" kern="0" dirty="0" smtClean="0"/>
              <a:t>rovides </a:t>
            </a:r>
            <a:r>
              <a:rPr lang="en-US" sz="1800" i="0" kern="0" dirty="0"/>
              <a:t>g</a:t>
            </a:r>
            <a:r>
              <a:rPr lang="en-US" sz="1800" i="0" kern="0" dirty="0" smtClean="0"/>
              <a:t>uidance </a:t>
            </a:r>
          </a:p>
          <a:p>
            <a:pPr lvl="1" defTabSz="914400" eaLnBrk="1" hangingPunct="1"/>
            <a:r>
              <a:rPr lang="en-US" sz="1600" i="0" kern="0" dirty="0" smtClean="0"/>
              <a:t>Larger ISF starts operations in 2025</a:t>
            </a:r>
          </a:p>
          <a:p>
            <a:pPr lvl="1" defTabSz="914400" eaLnBrk="1" hangingPunct="1"/>
            <a:r>
              <a:rPr lang="en-US" sz="1600" i="0" kern="0" dirty="0" smtClean="0"/>
              <a:t>“20,000 MT or greater”</a:t>
            </a:r>
          </a:p>
          <a:p>
            <a:pPr lvl="1" defTabSz="914400" eaLnBrk="1" hangingPunct="1"/>
            <a:r>
              <a:rPr lang="en-US" sz="1600" i="0" kern="0" dirty="0" smtClean="0"/>
              <a:t>Receipt rate is “greater than” the U.S. discharge rate (approximately 2000 MT/y), working basis is 3,000 MT/y</a:t>
            </a:r>
          </a:p>
          <a:p>
            <a:pPr lvl="1" defTabSz="914400" eaLnBrk="1" hangingPunct="1"/>
            <a:r>
              <a:rPr lang="en-US" sz="1600" i="0" kern="0" dirty="0" smtClean="0"/>
              <a:t>Repository starts operation in 2048</a:t>
            </a:r>
          </a:p>
          <a:p>
            <a:pPr lvl="1" defTabSz="914400" eaLnBrk="1" hangingPunct="1"/>
            <a:r>
              <a:rPr lang="en-US" sz="1600" kern="0" dirty="0" smtClean="0"/>
              <a:t>Modular approach for functional capability and capacity increases and provide flexibility</a:t>
            </a:r>
            <a:endParaRPr lang="en-US" sz="1600" i="0" kern="0" dirty="0" smtClean="0"/>
          </a:p>
        </p:txBody>
      </p:sp>
      <p:sp>
        <p:nvSpPr>
          <p:cNvPr id="11" name="Content Placeholder 10"/>
          <p:cNvSpPr txBox="1">
            <a:spLocks/>
          </p:cNvSpPr>
          <p:nvPr/>
        </p:nvSpPr>
        <p:spPr>
          <a:xfrm>
            <a:off x="272490" y="3881261"/>
            <a:ext cx="8778240" cy="2921294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/>
            <a:r>
              <a:rPr lang="en-US" sz="1800" i="0" kern="0" dirty="0" smtClean="0"/>
              <a:t>Working basis for Larger ISF capacity is about 70,000 MT</a:t>
            </a:r>
          </a:p>
          <a:p>
            <a:pPr lvl="1" defTabSz="914400" eaLnBrk="1" hangingPunct="1"/>
            <a:r>
              <a:rPr lang="en-US" sz="1600" i="0" kern="0" dirty="0"/>
              <a:t>B</a:t>
            </a:r>
            <a:r>
              <a:rPr lang="en-US" sz="1600" i="0" kern="0" dirty="0" smtClean="0"/>
              <a:t>ased on 3,000 MT/y receipt rate and </a:t>
            </a:r>
            <a:r>
              <a:rPr lang="en-US" sz="1600" kern="0" dirty="0" smtClean="0"/>
              <a:t>Strategy</a:t>
            </a:r>
            <a:r>
              <a:rPr lang="en-US" sz="1600" i="0" kern="0" dirty="0" smtClean="0"/>
              <a:t> schedule (2048 repository)</a:t>
            </a:r>
          </a:p>
          <a:p>
            <a:pPr defTabSz="914400" eaLnBrk="1" hangingPunct="1">
              <a:spcBef>
                <a:spcPts val="1200"/>
              </a:spcBef>
            </a:pPr>
            <a:r>
              <a:rPr lang="en-US" sz="1800" i="0" kern="0" dirty="0" smtClean="0"/>
              <a:t>Continued DPC storage using the storage method selected for the Pilot</a:t>
            </a:r>
          </a:p>
          <a:p>
            <a:pPr defTabSz="914400" eaLnBrk="1" hangingPunct="1">
              <a:spcBef>
                <a:spcPts val="1200"/>
              </a:spcBef>
            </a:pPr>
            <a:r>
              <a:rPr lang="en-US" sz="1800" i="0" kern="0" dirty="0" smtClean="0"/>
              <a:t>Significant bare fuel receipt and storage capability may be needed for efficient acceptance from reactors</a:t>
            </a:r>
          </a:p>
          <a:p>
            <a:pPr marL="0" indent="0" defTabSz="914400" eaLnBrk="1" hangingPunct="1">
              <a:buNone/>
            </a:pPr>
            <a:endParaRPr lang="en-US" kern="0" dirty="0" smtClean="0"/>
          </a:p>
          <a:p>
            <a:pPr lvl="1" defTabSz="914400" eaLnBrk="1" hangingPunct="1"/>
            <a:endParaRPr lang="en-US" kern="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57200" y="6537782"/>
            <a:ext cx="3129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22504C0-4E09-4BEE-9BC4-9EDA9EF574DF}" type="slidenum">
              <a:rPr lang="en-US" sz="900" i="0" smtClean="0">
                <a:latin typeface="+mn-lt"/>
                <a:cs typeface="Times New Roman" pitchFamily="18" charset="0"/>
              </a:rPr>
              <a:pPr/>
              <a:t>8</a:t>
            </a:fld>
            <a:endParaRPr lang="en-US" sz="900" i="0" dirty="0">
              <a:latin typeface="+mn-lt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63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2569" y="2141321"/>
            <a:ext cx="2204885" cy="178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152400"/>
            <a:ext cx="6071005" cy="1219200"/>
          </a:xfrm>
        </p:spPr>
        <p:txBody>
          <a:bodyPr/>
          <a:lstStyle/>
          <a:p>
            <a:r>
              <a:rPr lang="en-US" dirty="0" smtClean="0"/>
              <a:t>Larger ISF Design Concepts</a:t>
            </a:r>
            <a:br>
              <a:rPr lang="en-US" dirty="0" smtClean="0"/>
            </a:br>
            <a:r>
              <a:rPr lang="en-US" sz="2000" dirty="0" smtClean="0"/>
              <a:t>Bare Fuel Storage Method May be</a:t>
            </a:r>
            <a:br>
              <a:rPr lang="en-US" sz="2000" dirty="0" smtClean="0"/>
            </a:br>
            <a:r>
              <a:rPr lang="en-US" sz="2000" dirty="0" smtClean="0"/>
              <a:t>Key ISF Attribute</a:t>
            </a:r>
            <a:endParaRPr lang="en-US" sz="2000" dirty="0"/>
          </a:p>
        </p:txBody>
      </p:sp>
      <p:sp>
        <p:nvSpPr>
          <p:cNvPr id="3" name="Content Placeholder 10"/>
          <p:cNvSpPr txBox="1">
            <a:spLocks/>
          </p:cNvSpPr>
          <p:nvPr/>
        </p:nvSpPr>
        <p:spPr>
          <a:xfrm>
            <a:off x="257503" y="1522070"/>
            <a:ext cx="8686800" cy="4492625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542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SzPct val="11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0574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0"/>
              </a:spcBef>
              <a:spcAft>
                <a:spcPct val="20000"/>
              </a:spcAft>
              <a:buClr>
                <a:srgbClr val="1B5527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/>
            <a:r>
              <a:rPr lang="en-US" sz="1800" i="0" kern="0" dirty="0" smtClean="0"/>
              <a:t>Bare fuel receipt and storage systems</a:t>
            </a:r>
          </a:p>
          <a:p>
            <a:pPr lvl="1" defTabSz="914400" eaLnBrk="1" hangingPunct="1"/>
            <a:r>
              <a:rPr lang="en-US" sz="1600" i="0" kern="0" dirty="0" smtClean="0"/>
              <a:t>Pools</a:t>
            </a:r>
            <a:r>
              <a:rPr lang="en-US" sz="1600" dirty="0"/>
              <a:t> – </a:t>
            </a:r>
            <a:r>
              <a:rPr lang="en-US" sz="1600" i="0" kern="0" dirty="0" smtClean="0"/>
              <a:t>technically mature, large, expensive, under scrutiny</a:t>
            </a:r>
          </a:p>
          <a:p>
            <a:pPr lvl="2" defTabSz="914400" eaLnBrk="1" hangingPunct="1"/>
            <a:r>
              <a:rPr lang="en-US" sz="1400" i="0" kern="0" dirty="0" smtClean="0"/>
              <a:t>Choice for Central Interim Storage in Sweden (CLAB)</a:t>
            </a:r>
          </a:p>
          <a:p>
            <a:pPr lvl="1" defTabSz="914400" eaLnBrk="1" hangingPunct="1"/>
            <a:r>
              <a:rPr lang="en-US" sz="1600" i="0" kern="0" dirty="0" smtClean="0"/>
              <a:t>Continue to load dry canisters </a:t>
            </a:r>
          </a:p>
          <a:p>
            <a:pPr lvl="2" defTabSz="914400" eaLnBrk="1" hangingPunct="1"/>
            <a:r>
              <a:rPr lang="en-US" sz="1400" i="0" kern="0" dirty="0" smtClean="0"/>
              <a:t>decay heat per package may limit transportation</a:t>
            </a:r>
            <a:br>
              <a:rPr lang="en-US" sz="1400" i="0" kern="0" dirty="0" smtClean="0"/>
            </a:br>
            <a:r>
              <a:rPr lang="en-US" sz="1400" i="0" kern="0" dirty="0" smtClean="0"/>
              <a:t>and disposal </a:t>
            </a:r>
          </a:p>
          <a:p>
            <a:pPr lvl="2" defTabSz="914400" eaLnBrk="1" hangingPunct="1"/>
            <a:r>
              <a:rPr lang="en-US" sz="1400" i="0" kern="0" dirty="0" smtClean="0"/>
              <a:t>DSC may become LLW if repackaging for disposal</a:t>
            </a:r>
            <a:br>
              <a:rPr lang="en-US" sz="1400" i="0" kern="0" dirty="0" smtClean="0"/>
            </a:br>
            <a:r>
              <a:rPr lang="en-US" sz="1400" i="0" kern="0" dirty="0" smtClean="0"/>
              <a:t>is required </a:t>
            </a:r>
          </a:p>
          <a:p>
            <a:pPr lvl="1" defTabSz="914400" eaLnBrk="1" hangingPunct="1"/>
            <a:r>
              <a:rPr lang="en-US" sz="1600" i="0" kern="0" dirty="0" smtClean="0"/>
              <a:t>Vaults </a:t>
            </a:r>
          </a:p>
          <a:p>
            <a:pPr lvl="2" defTabSz="914400" eaLnBrk="1" hangingPunct="1"/>
            <a:r>
              <a:rPr lang="en-US" sz="1400" i="0" kern="0" dirty="0" smtClean="0"/>
              <a:t>approach being used in Spain</a:t>
            </a:r>
          </a:p>
          <a:p>
            <a:pPr defTabSz="914400" eaLnBrk="1" hangingPunct="1"/>
            <a:r>
              <a:rPr lang="en-US" sz="1800" i="0" kern="0" dirty="0"/>
              <a:t>Dry </a:t>
            </a:r>
            <a:r>
              <a:rPr lang="en-US" sz="1800" i="0" kern="0" dirty="0" smtClean="0"/>
              <a:t>storage continues using </a:t>
            </a:r>
            <a:endParaRPr lang="en-US" sz="1800" i="0" kern="0" dirty="0"/>
          </a:p>
          <a:p>
            <a:pPr marL="0" indent="0" defTabSz="914400" eaLnBrk="1" hangingPunct="1">
              <a:buNone/>
            </a:pPr>
            <a:r>
              <a:rPr lang="en-US" sz="1800" i="0" kern="0" dirty="0" smtClean="0"/>
              <a:t>   technologies selected </a:t>
            </a:r>
            <a:r>
              <a:rPr lang="en-US" sz="1800" i="0" kern="0" dirty="0"/>
              <a:t>for the Pilot</a:t>
            </a:r>
          </a:p>
          <a:p>
            <a:pPr defTabSz="914400" eaLnBrk="1" hangingPunct="1"/>
            <a:r>
              <a:rPr lang="en-US" sz="1800" i="0" kern="0" dirty="0" smtClean="0"/>
              <a:t>Support facility capacity increases</a:t>
            </a:r>
          </a:p>
          <a:p>
            <a:pPr lvl="1" defTabSz="914400" eaLnBrk="1" hangingPunct="1"/>
            <a:r>
              <a:rPr lang="en-US" sz="1600" i="0" kern="0" dirty="0" smtClean="0"/>
              <a:t>Examine a range of receipt rates</a:t>
            </a:r>
          </a:p>
          <a:p>
            <a:pPr defTabSz="914400" eaLnBrk="1" hangingPunct="1"/>
            <a:r>
              <a:rPr lang="en-US" sz="1800" kern="0" dirty="0" smtClean="0"/>
              <a:t>Potential packaging </a:t>
            </a:r>
            <a:r>
              <a:rPr lang="en-US" sz="1800" kern="0" dirty="0"/>
              <a:t>f</a:t>
            </a:r>
            <a:r>
              <a:rPr lang="en-US" sz="1800" kern="0" dirty="0" smtClean="0"/>
              <a:t>acility to 					      support disposal if required</a:t>
            </a:r>
            <a:endParaRPr lang="en-US" sz="1800" i="0" kern="0" dirty="0" smtClean="0"/>
          </a:p>
          <a:p>
            <a:pPr marL="0" indent="0" defTabSz="914400" eaLnBrk="1" hangingPunct="1">
              <a:buNone/>
            </a:pPr>
            <a:endParaRPr lang="en-US" kern="0" dirty="0" smtClean="0"/>
          </a:p>
          <a:p>
            <a:pPr lvl="1" defTabSz="914400" eaLnBrk="1" hangingPunct="1"/>
            <a:endParaRPr lang="en-US" kern="0" dirty="0" smtClean="0"/>
          </a:p>
          <a:p>
            <a:pPr lvl="1" defTabSz="914400" eaLnBrk="1" hangingPunct="1"/>
            <a:endParaRPr lang="en-US" kern="0" dirty="0" smtClean="0"/>
          </a:p>
          <a:p>
            <a:pPr lvl="1" defTabSz="914400" eaLnBrk="1" hangingPunct="1"/>
            <a:endParaRPr lang="en-US" kern="0" dirty="0" smtClean="0"/>
          </a:p>
          <a:p>
            <a:pPr lvl="1" defTabSz="914400" eaLnBrk="1" hangingPunct="1"/>
            <a:endParaRPr lang="en-US" kern="0" dirty="0" smtClean="0"/>
          </a:p>
        </p:txBody>
      </p:sp>
      <p:grpSp>
        <p:nvGrpSpPr>
          <p:cNvPr id="4" name="Group 4"/>
          <p:cNvGrpSpPr/>
          <p:nvPr/>
        </p:nvGrpSpPr>
        <p:grpSpPr>
          <a:xfrm>
            <a:off x="5148779" y="3889176"/>
            <a:ext cx="3269412" cy="2570709"/>
            <a:chOff x="4906215" y="2881365"/>
            <a:chExt cx="4157130" cy="2846041"/>
          </a:xfrm>
        </p:grpSpPr>
        <p:grpSp>
          <p:nvGrpSpPr>
            <p:cNvPr id="5" name="Group 3"/>
            <p:cNvGrpSpPr/>
            <p:nvPr/>
          </p:nvGrpSpPr>
          <p:grpSpPr>
            <a:xfrm>
              <a:off x="4906215" y="2881365"/>
              <a:ext cx="4152675" cy="2846041"/>
              <a:chOff x="4906215" y="2881365"/>
              <a:chExt cx="4152675" cy="2846041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095357" y="2692223"/>
                <a:ext cx="2846041" cy="322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4341" y="4272695"/>
                <a:ext cx="1004549" cy="1351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Line Callout 2 7"/>
            <p:cNvSpPr/>
            <p:nvPr/>
          </p:nvSpPr>
          <p:spPr>
            <a:xfrm>
              <a:off x="8049885" y="4270267"/>
              <a:ext cx="1013460" cy="142585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501"/>
                <a:gd name="adj6" fmla="val -10176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4015895" y="4462247"/>
            <a:ext cx="1099310" cy="4289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7200" y="6552412"/>
            <a:ext cx="3129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22504C0-4E09-4BEE-9BC4-9EDA9EF574DF}" type="slidenum">
              <a:rPr lang="en-US" sz="900" i="0" smtClean="0">
                <a:latin typeface="+mn-lt"/>
                <a:cs typeface="Times New Roman" pitchFamily="18" charset="0"/>
              </a:rPr>
              <a:pPr/>
              <a:t>9</a:t>
            </a:fld>
            <a:endParaRPr lang="en-US" sz="900" i="0" dirty="0">
              <a:latin typeface="+mn-lt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532563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World Institute for Nuclear Security, June 10-12,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71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 NE Large">
  <a:themeElements>
    <a:clrScheme name="DOE NE Lar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E NE Lar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E NE Lar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NE Lar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NE Lar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NEUP</Template>
  <TotalTime>16101</TotalTime>
  <Words>1025</Words>
  <Application>Microsoft Office PowerPoint</Application>
  <PresentationFormat>On-screen Show (4:3)</PresentationFormat>
  <Paragraphs>171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DOE NE Large</vt:lpstr>
      <vt:lpstr>DOE’s Centralized Storage Design Alternatives and Security Regulations   Jeff Williams Project Director, Nuclear Fuels Storage and Transportation Office of Nuclear Energy       World Institute for Nuclear Security June 10-12, 2014</vt:lpstr>
      <vt:lpstr>US History of Commercial Power Reactors</vt:lpstr>
      <vt:lpstr>Blue Ribbon Commission on America’s Nuclear Future Reviewed the Back End of the Nuclear Cycle</vt:lpstr>
      <vt:lpstr>Dry Storage Inventory</vt:lpstr>
      <vt:lpstr>Shutdown Reactor Sites are Increasing in Number and Use Several Different Storage Designs</vt:lpstr>
      <vt:lpstr>Pilot Storage Facility – Concept</vt:lpstr>
      <vt:lpstr>Pilot Alternative Designs (Flexible, Adaptable, and Expandable)</vt:lpstr>
      <vt:lpstr>Larger ISF - Inventory and Concept</vt:lpstr>
      <vt:lpstr>Larger ISF Design Concepts Bare Fuel Storage Method May be Key ISF Attribute</vt:lpstr>
      <vt:lpstr>Significant System-Wide Benefits from Standardization</vt:lpstr>
      <vt:lpstr>  ISF Security</vt:lpstr>
      <vt:lpstr>Concluding Remarks</vt:lpstr>
    </vt:vector>
  </TitlesOfParts>
  <Manager>Oren Hester</Manager>
  <Company>INL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Energy University Programs</dc:title>
  <dc:creator>INL</dc:creator>
  <cp:lastModifiedBy>Tom Clements</cp:lastModifiedBy>
  <cp:revision>917</cp:revision>
  <cp:lastPrinted>2014-04-07T18:22:01Z</cp:lastPrinted>
  <dcterms:created xsi:type="dcterms:W3CDTF">2012-10-16T06:43:42Z</dcterms:created>
  <dcterms:modified xsi:type="dcterms:W3CDTF">2014-06-21T14:14:31Z</dcterms:modified>
</cp:coreProperties>
</file>